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9060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solidFill>
                  <a:schemeClr val="accent2"/>
                </a:solidFill>
                <a:latin typeface="Comic Sans MS" pitchFamily="66" charset="0"/>
              </a:rPr>
              <a:t>Evaluarea in urma intalnirii anterioare</a:t>
            </a:r>
            <a:endParaRPr lang="en-US" sz="4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3" name="Picture 2" descr="http://www.cugetliber.ro/imagini/mari/bancuri1312141862-13656277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581400"/>
            <a:ext cx="3619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3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355012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2"/>
                </a:solidFill>
              </a:rPr>
              <a:t>PENTRU VIITOR . . .</a:t>
            </a:r>
            <a:endParaRPr lang="ro-RO" sz="4800" b="1" dirty="0" smtClean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543550"/>
          </a:xfrm>
        </p:spPr>
        <p:txBody>
          <a:bodyPr anchor="ctr"/>
          <a:lstStyle/>
          <a:p>
            <a:pPr algn="just"/>
            <a:r>
              <a:rPr lang="it-IT" sz="3600" b="1" dirty="0" smtClean="0">
                <a:solidFill>
                  <a:schemeClr val="accent2"/>
                </a:solidFill>
              </a:rPr>
              <a:t>Încheiem prin a spune că "cele mai fascinante schimbări ale secolului XXI nu vor avea loc datorită tehnologiei, ci datorită extinderii conceptului a ceea ce înseamnă să fi</a:t>
            </a:r>
            <a:r>
              <a:rPr lang="ro-RO" sz="3600" b="1" dirty="0" smtClean="0">
                <a:solidFill>
                  <a:schemeClr val="accent2"/>
                </a:solidFill>
              </a:rPr>
              <a:t>i</a:t>
            </a:r>
            <a:r>
              <a:rPr lang="it-IT" sz="3600" b="1" dirty="0" smtClean="0">
                <a:solidFill>
                  <a:schemeClr val="accent2"/>
                </a:solidFill>
              </a:rPr>
              <a:t> OM" (John Naisbitt). </a:t>
            </a:r>
            <a:endParaRPr lang="ro-RO" sz="36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900113" y="476250"/>
            <a:ext cx="6696075" cy="61214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5580063" y="333375"/>
            <a:ext cx="31686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/>
              <a:t>STEAUA RESPECTULUI </a:t>
            </a:r>
          </a:p>
          <a:p>
            <a:pPr algn="ctr" eaLnBrk="1" hangingPunct="1"/>
            <a:r>
              <a:rPr lang="en-US" sz="3200" b="1"/>
              <a:t>DE SINE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3059113" y="404813"/>
            <a:ext cx="2160587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Trei lucruri </a:t>
            </a:r>
          </a:p>
          <a:p>
            <a:pPr algn="ctr" eaLnBrk="1" hangingPunct="1"/>
            <a:r>
              <a:rPr lang="en-GB" b="1"/>
              <a:t>pozitive care </a:t>
            </a:r>
          </a:p>
          <a:p>
            <a:pPr algn="ctr" eaLnBrk="1" hangingPunct="1"/>
            <a:r>
              <a:rPr lang="en-GB" b="1"/>
              <a:t>te caracterizează:</a:t>
            </a:r>
            <a:endParaRPr lang="ro-RO" b="1"/>
          </a:p>
          <a:p>
            <a:pPr algn="ctr" eaLnBrk="1" hangingPunct="1"/>
            <a:r>
              <a:rPr lang="en-US" b="1"/>
              <a:t>1……………………</a:t>
            </a:r>
          </a:p>
          <a:p>
            <a:pPr algn="ctr" eaLnBrk="1" hangingPunct="1"/>
            <a:r>
              <a:rPr lang="en-US" b="1"/>
              <a:t>2……………………</a:t>
            </a:r>
            <a:endParaRPr lang="en-US"/>
          </a:p>
          <a:p>
            <a:pPr algn="ctr" eaLnBrk="1" hangingPunct="1"/>
            <a:r>
              <a:rPr lang="en-US" b="1"/>
              <a:t>3……………………</a:t>
            </a:r>
          </a:p>
        </p:txBody>
      </p:sp>
      <p:sp>
        <p:nvSpPr>
          <p:cNvPr id="12293" name="Text Box 15"/>
          <p:cNvSpPr txBox="1">
            <a:spLocks noChangeArrowheads="1"/>
          </p:cNvSpPr>
          <p:nvPr/>
        </p:nvSpPr>
        <p:spPr bwMode="auto">
          <a:xfrm>
            <a:off x="323850" y="2636838"/>
            <a:ext cx="187166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Trei realizări:</a:t>
            </a:r>
          </a:p>
          <a:p>
            <a:pPr algn="ctr" eaLnBrk="1" hangingPunct="1"/>
            <a:r>
              <a:rPr lang="en-US" b="1"/>
              <a:t>1………………</a:t>
            </a:r>
            <a:endParaRPr lang="en-US"/>
          </a:p>
          <a:p>
            <a:pPr algn="ctr" eaLnBrk="1" hangingPunct="1"/>
            <a:r>
              <a:rPr lang="en-US" b="1"/>
              <a:t>2………………</a:t>
            </a:r>
          </a:p>
          <a:p>
            <a:pPr algn="ctr" eaLnBrk="1" hangingPunct="1"/>
            <a:r>
              <a:rPr lang="en-US" b="1"/>
              <a:t>3………………</a:t>
            </a:r>
          </a:p>
        </p:txBody>
      </p:sp>
      <p:sp>
        <p:nvSpPr>
          <p:cNvPr id="12294" name="Text Box 16"/>
          <p:cNvSpPr txBox="1">
            <a:spLocks noChangeArrowheads="1"/>
          </p:cNvSpPr>
          <p:nvPr/>
        </p:nvSpPr>
        <p:spPr bwMode="auto">
          <a:xfrm>
            <a:off x="6300788" y="2636838"/>
            <a:ext cx="2159000" cy="1474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b="1"/>
              <a:t>Două motive pentru care </a:t>
            </a:r>
          </a:p>
          <a:p>
            <a:pPr algn="ctr" eaLnBrk="1" hangingPunct="1"/>
            <a:r>
              <a:rPr lang="fr-FR" b="1"/>
              <a:t>te plac oamenii:</a:t>
            </a:r>
            <a:endParaRPr lang="en-US" b="1"/>
          </a:p>
          <a:p>
            <a:pPr algn="ctr" eaLnBrk="1" hangingPunct="1"/>
            <a:r>
              <a:rPr lang="en-US" b="1"/>
              <a:t>1…………………</a:t>
            </a:r>
            <a:endParaRPr lang="en-US"/>
          </a:p>
          <a:p>
            <a:pPr algn="ctr" eaLnBrk="1" hangingPunct="1"/>
            <a:r>
              <a:rPr lang="en-US" b="1"/>
              <a:t>2…………………</a:t>
            </a:r>
          </a:p>
        </p:txBody>
      </p:sp>
      <p:sp>
        <p:nvSpPr>
          <p:cNvPr id="12295" name="Text Box 17"/>
          <p:cNvSpPr txBox="1">
            <a:spLocks noChangeArrowheads="1"/>
          </p:cNvSpPr>
          <p:nvPr/>
        </p:nvSpPr>
        <p:spPr bwMode="auto">
          <a:xfrm>
            <a:off x="3276600" y="2997200"/>
            <a:ext cx="2016125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Două lucruri </a:t>
            </a:r>
          </a:p>
          <a:p>
            <a:pPr algn="ctr" eaLnBrk="1" hangingPunct="1"/>
            <a:r>
              <a:rPr lang="it-IT" b="1"/>
              <a:t>pe care vrei </a:t>
            </a:r>
          </a:p>
          <a:p>
            <a:pPr algn="ctr" eaLnBrk="1" hangingPunct="1"/>
            <a:r>
              <a:rPr lang="it-IT" b="1"/>
              <a:t>să le schimbi </a:t>
            </a:r>
          </a:p>
          <a:p>
            <a:pPr algn="ctr" eaLnBrk="1" hangingPunct="1"/>
            <a:r>
              <a:rPr lang="it-IT" b="1"/>
              <a:t>la tine:</a:t>
            </a:r>
            <a:endParaRPr lang="en-US" b="1"/>
          </a:p>
          <a:p>
            <a:pPr algn="ctr" eaLnBrk="1" hangingPunct="1"/>
            <a:r>
              <a:rPr lang="en-US" b="1"/>
              <a:t>1………………</a:t>
            </a:r>
            <a:endParaRPr lang="en-US"/>
          </a:p>
          <a:p>
            <a:pPr algn="ctr" eaLnBrk="1" hangingPunct="1"/>
            <a:r>
              <a:rPr lang="en-US" b="1"/>
              <a:t>2………………</a:t>
            </a:r>
          </a:p>
        </p:txBody>
      </p:sp>
      <p:graphicFrame>
        <p:nvGraphicFramePr>
          <p:cNvPr id="59440" name="Group 48"/>
          <p:cNvGraphicFramePr>
            <a:graphicFrameLocks noGrp="1"/>
          </p:cNvGraphicFramePr>
          <p:nvPr/>
        </p:nvGraphicFramePr>
        <p:xfrm>
          <a:off x="1116013" y="4941888"/>
          <a:ext cx="1943100" cy="1627562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1627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Trei obiective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 viitor: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1………………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2………………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3………………</a:t>
                      </a:r>
                      <a:endParaRPr kumimoji="0" lang="ro-R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443" name="Group 51"/>
          <p:cNvGraphicFramePr>
            <a:graphicFrameLocks noGrp="1"/>
          </p:cNvGraphicFramePr>
          <p:nvPr/>
        </p:nvGraphicFramePr>
        <p:xfrm>
          <a:off x="5651500" y="4797425"/>
          <a:ext cx="2087563" cy="1800225"/>
        </p:xfrm>
        <a:graphic>
          <a:graphicData uri="http://schemas.openxmlformats.org/drawingml/2006/table">
            <a:tbl>
              <a:tblPr/>
              <a:tblGrid>
                <a:gridCol w="2087563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Două lucruri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 care le aduci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într-o prietenie: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1………………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2………………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chemeClr val="accent2"/>
                </a:solidFill>
              </a:rPr>
              <a:t>STIMA DE SINE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sz="2800" dirty="0" smtClean="0">
                <a:solidFill>
                  <a:schemeClr val="accent2"/>
                </a:solidFill>
              </a:rPr>
              <a:t>Modul în care ne evaluăm pe noi înşine</a:t>
            </a:r>
          </a:p>
          <a:p>
            <a:pPr algn="just"/>
            <a:r>
              <a:rPr lang="ro-RO" sz="2800" dirty="0" smtClean="0">
                <a:solidFill>
                  <a:schemeClr val="accent2"/>
                </a:solidFill>
              </a:rPr>
              <a:t>Cât de “buni” ne considerăm în comparaţie cu:</a:t>
            </a:r>
          </a:p>
          <a:p>
            <a:pPr lvl="1" algn="just"/>
            <a:r>
              <a:rPr lang="ro-RO" sz="2400" dirty="0" smtClean="0">
                <a:solidFill>
                  <a:schemeClr val="accent2"/>
                </a:solidFill>
              </a:rPr>
              <a:t>Propriile aşteptări</a:t>
            </a:r>
          </a:p>
          <a:p>
            <a:pPr lvl="1" algn="just"/>
            <a:r>
              <a:rPr lang="ro-RO" sz="2400" dirty="0" smtClean="0">
                <a:solidFill>
                  <a:schemeClr val="accent2"/>
                </a:solidFill>
              </a:rPr>
              <a:t>Aşteptările celorlalţi </a:t>
            </a:r>
          </a:p>
          <a:p>
            <a:pPr algn="just"/>
            <a:r>
              <a:rPr lang="ro-RO" sz="2800" dirty="0" smtClean="0">
                <a:solidFill>
                  <a:schemeClr val="accent2"/>
                </a:solidFill>
              </a:rPr>
              <a:t>Este dimensiunea evaluativă şi afectivă a imaginii de sine</a:t>
            </a:r>
          </a:p>
          <a:p>
            <a:pPr algn="just"/>
            <a:r>
              <a:rPr lang="ro-RO" sz="2800" dirty="0" smtClean="0">
                <a:solidFill>
                  <a:schemeClr val="accent2"/>
                </a:solidFill>
              </a:rPr>
              <a:t>Este determinată, </a:t>
            </a:r>
            <a:r>
              <a:rPr lang="it-IT" sz="2800" dirty="0" smtClean="0">
                <a:solidFill>
                  <a:schemeClr val="accent2"/>
                </a:solidFill>
              </a:rPr>
              <a:t>in primii ani de viata</a:t>
            </a:r>
            <a:r>
              <a:rPr lang="ro-RO" sz="2800" dirty="0" smtClean="0">
                <a:solidFill>
                  <a:schemeClr val="accent2"/>
                </a:solidFill>
              </a:rPr>
              <a:t>, preponderent de mesajele venite din exterior</a:t>
            </a:r>
            <a:r>
              <a:rPr lang="it-IT" sz="2800" dirty="0" smtClean="0">
                <a:solidFill>
                  <a:schemeClr val="accent2"/>
                </a:solidFill>
              </a:rPr>
              <a:t> (valorez, pot)</a:t>
            </a:r>
            <a:endParaRPr lang="ro-RO" sz="2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0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chemeClr val="accent2"/>
                </a:solidFill>
              </a:rPr>
              <a:t>STIMA DE SINE POZITIVĂ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o-RO" sz="2800" dirty="0" smtClean="0">
                <a:solidFill>
                  <a:schemeClr val="accent2"/>
                </a:solidFill>
              </a:rPr>
              <a:t>Sentimentul de autoapreciere şi de încredere în forţele proprii</a:t>
            </a:r>
          </a:p>
          <a:p>
            <a:pPr>
              <a:lnSpc>
                <a:spcPct val="80000"/>
              </a:lnSpc>
            </a:pPr>
            <a:r>
              <a:rPr lang="ro-RO" sz="2800" dirty="0" smtClean="0">
                <a:solidFill>
                  <a:schemeClr val="accent2"/>
                </a:solidFill>
              </a:rPr>
              <a:t>Dezvoltă capacitatea de a lua decizii responsabile şi abilitatea de a face faţă presiunii grupului</a:t>
            </a:r>
            <a:r>
              <a:rPr lang="it-IT" sz="2800" dirty="0" smtClean="0">
                <a:solidFill>
                  <a:schemeClr val="accent2"/>
                </a:solidFill>
              </a:rPr>
              <a:t> (familie, comunitate)</a:t>
            </a:r>
            <a:endParaRPr lang="ro-RO" sz="28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2800" b="1" dirty="0" smtClean="0">
                <a:solidFill>
                  <a:schemeClr val="accent2"/>
                </a:solidFill>
              </a:rPr>
              <a:t>Persoanele</a:t>
            </a:r>
            <a:r>
              <a:rPr lang="ro-RO" sz="2800" b="1" dirty="0" smtClean="0">
                <a:solidFill>
                  <a:schemeClr val="accent2"/>
                </a:solidFill>
              </a:rPr>
              <a:t> cu o stimă de sine pozitivă (ridicată):</a:t>
            </a:r>
          </a:p>
          <a:p>
            <a:pPr lvl="1"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Îşi asumă responsabilităţi</a:t>
            </a:r>
          </a:p>
          <a:p>
            <a:pPr lvl="1"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Se comportă independent</a:t>
            </a:r>
          </a:p>
          <a:p>
            <a:pPr lvl="1"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Sunt mândr</a:t>
            </a:r>
            <a:r>
              <a:rPr lang="it-IT" sz="2400" dirty="0" smtClean="0">
                <a:solidFill>
                  <a:schemeClr val="accent2"/>
                </a:solidFill>
              </a:rPr>
              <a:t>e</a:t>
            </a:r>
            <a:r>
              <a:rPr lang="ro-RO" sz="2400" dirty="0" smtClean="0">
                <a:solidFill>
                  <a:schemeClr val="accent2"/>
                </a:solidFill>
              </a:rPr>
              <a:t> de realizările lor</a:t>
            </a:r>
          </a:p>
          <a:p>
            <a:pPr lvl="1"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Realizează fără probleme sarcini noi</a:t>
            </a:r>
          </a:p>
          <a:p>
            <a:pPr lvl="1"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Îşi exprimă emoţiile pozitive/negative</a:t>
            </a:r>
          </a:p>
          <a:p>
            <a:pPr lvl="1"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Oferă/cer ajutor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chemeClr val="accent2"/>
                </a:solidFill>
              </a:rPr>
              <a:t>STIMA DE SINE NEGATIVĂ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“Nu sunt bun de nimic”, “nimeni nu mă place”, “sunt urât”, “sunt un prost”, etc.</a:t>
            </a:r>
          </a:p>
          <a:p>
            <a:pPr>
              <a:lnSpc>
                <a:spcPct val="8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Caracterizată de trăiri emoţionale negative, rezultat al experienţelor negative</a:t>
            </a:r>
            <a:endParaRPr lang="it-IT" sz="2400" dirty="0" smtClean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ro-RO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2400" b="1" dirty="0" smtClean="0">
                <a:solidFill>
                  <a:schemeClr val="accent2"/>
                </a:solidFill>
              </a:rPr>
              <a:t>Cei</a:t>
            </a:r>
            <a:r>
              <a:rPr lang="ro-RO" sz="2400" b="1" dirty="0" smtClean="0">
                <a:solidFill>
                  <a:schemeClr val="accent2"/>
                </a:solidFill>
              </a:rPr>
              <a:t> cu o stimă de sine </a:t>
            </a:r>
            <a:r>
              <a:rPr lang="en-US" sz="2400" b="1" dirty="0" err="1" smtClean="0">
                <a:solidFill>
                  <a:schemeClr val="accent2"/>
                </a:solidFill>
              </a:rPr>
              <a:t>negativă</a:t>
            </a:r>
            <a:r>
              <a:rPr lang="en-US" sz="2400" b="1" dirty="0" smtClean="0">
                <a:solidFill>
                  <a:schemeClr val="accent2"/>
                </a:solidFill>
              </a:rPr>
              <a:t> (</a:t>
            </a:r>
            <a:r>
              <a:rPr lang="ro-RO" sz="2400" b="1" dirty="0" smtClean="0">
                <a:solidFill>
                  <a:schemeClr val="accent2"/>
                </a:solidFill>
              </a:rPr>
              <a:t>scăzută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  <a:r>
              <a:rPr lang="ro-RO" sz="2400" b="1" dirty="0" smtClean="0">
                <a:solidFill>
                  <a:schemeClr val="accent2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Sunt nemulţumiţi de felul lor de a fi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Evită să realizeze / să se implice în sarcini noi / să-şi asume responsabilităţi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Se simt neiubiţi şi nevaloroşi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Îi blamează pe ceilalţi pentru nerealizările lor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Pretind că sunt indiferenţi emoţional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Nu pot tolera un nivel mediu de frustrare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Sunt uşor influenţabili</a:t>
            </a:r>
          </a:p>
          <a:p>
            <a:pPr lvl="1">
              <a:lnSpc>
                <a:spcPct val="80000"/>
              </a:lnSpc>
            </a:pPr>
            <a:r>
              <a:rPr lang="ro-RO" sz="2000" dirty="0" smtClean="0">
                <a:solidFill>
                  <a:schemeClr val="accent2"/>
                </a:solidFill>
              </a:rPr>
              <a:t>Par rebeli, nepăsători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14"/>
          <p:cNvSpPr>
            <a:spLocks noChangeShapeType="1"/>
          </p:cNvSpPr>
          <p:nvPr/>
        </p:nvSpPr>
        <p:spPr bwMode="auto">
          <a:xfrm>
            <a:off x="2051050" y="5949950"/>
            <a:ext cx="1008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1692275" y="836613"/>
            <a:ext cx="172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179388" y="5105400"/>
            <a:ext cx="2232025" cy="15636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it-IT" sz="3200" b="1">
                <a:solidFill>
                  <a:schemeClr val="tx2"/>
                </a:solidFill>
              </a:rPr>
              <a:t>Constiinţa</a:t>
            </a:r>
          </a:p>
          <a:p>
            <a:pPr marL="342900" indent="-342900" algn="ctr"/>
            <a:r>
              <a:rPr lang="it-IT" sz="3200" b="1">
                <a:solidFill>
                  <a:schemeClr val="tx2"/>
                </a:solidFill>
              </a:rPr>
              <a:t>eficienţei</a:t>
            </a:r>
          </a:p>
          <a:p>
            <a:pPr marL="342900" indent="-342900" algn="ctr"/>
            <a:r>
              <a:rPr lang="it-IT" sz="3200" b="1">
                <a:solidFill>
                  <a:schemeClr val="tx2"/>
                </a:solidFill>
              </a:rPr>
              <a:t>proprii</a:t>
            </a: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59113" y="5105400"/>
            <a:ext cx="2808287" cy="15636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it-IT" sz="3200" b="1"/>
              <a:t>Valoare </a:t>
            </a:r>
          </a:p>
          <a:p>
            <a:pPr marL="342900" indent="-342900" algn="ctr"/>
            <a:r>
              <a:rPr lang="it-IT" sz="3200" b="1"/>
              <a:t>motivaţională</a:t>
            </a:r>
          </a:p>
          <a:p>
            <a:pPr marL="342900" indent="-342900" algn="ctr"/>
            <a:r>
              <a:rPr lang="it-IT" sz="3200" b="1"/>
              <a:t>deosebită</a:t>
            </a:r>
            <a:endParaRPr lang="en-US" sz="3200" b="1"/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6445250" y="5084763"/>
            <a:ext cx="2447925" cy="15636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it-IT" sz="3200" b="1"/>
              <a:t>Cresterea </a:t>
            </a:r>
          </a:p>
          <a:p>
            <a:pPr marL="342900" indent="-342900" algn="ctr"/>
            <a:r>
              <a:rPr lang="it-IT" sz="3200" b="1"/>
              <a:t>nivelului </a:t>
            </a:r>
          </a:p>
          <a:p>
            <a:pPr marL="342900" indent="-342900" algn="ctr"/>
            <a:r>
              <a:rPr lang="it-IT" sz="3200" b="1"/>
              <a:t>de aspiraţie</a:t>
            </a:r>
            <a:endParaRPr lang="en-US" sz="3200" b="1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4500563" y="3860800"/>
            <a:ext cx="2432050" cy="5286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it-IT" sz="2800" b="1"/>
              <a:t>Perseverenţa</a:t>
            </a:r>
            <a:endParaRPr lang="en-US" sz="2800" b="1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7307263" y="2708275"/>
            <a:ext cx="1836737" cy="955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it-IT" sz="2800" b="1"/>
              <a:t>Investiţia </a:t>
            </a:r>
          </a:p>
          <a:p>
            <a:pPr marL="342900" indent="-342900" algn="ctr"/>
            <a:r>
              <a:rPr lang="it-IT" sz="2800" b="1"/>
              <a:t>de efort</a:t>
            </a:r>
            <a:endParaRPr lang="en-US" sz="2800" b="1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195513" y="476250"/>
            <a:ext cx="3987800" cy="15652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it-IT" sz="4800" b="1"/>
              <a:t>REZULTATE </a:t>
            </a:r>
          </a:p>
          <a:p>
            <a:pPr marL="342900" indent="-342900" algn="ctr"/>
            <a:r>
              <a:rPr lang="it-IT" sz="4800" b="1"/>
              <a:t>MAI BUNE !</a:t>
            </a:r>
            <a:endParaRPr lang="en-US" sz="4800" b="1"/>
          </a:p>
        </p:txBody>
      </p:sp>
      <p:sp>
        <p:nvSpPr>
          <p:cNvPr id="23562" name="Line 13"/>
          <p:cNvSpPr>
            <a:spLocks noChangeShapeType="1"/>
          </p:cNvSpPr>
          <p:nvPr/>
        </p:nvSpPr>
        <p:spPr bwMode="auto">
          <a:xfrm>
            <a:off x="1187450" y="1844675"/>
            <a:ext cx="0" cy="9366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3" name="Line 15"/>
          <p:cNvSpPr>
            <a:spLocks noChangeShapeType="1"/>
          </p:cNvSpPr>
          <p:nvPr/>
        </p:nvSpPr>
        <p:spPr bwMode="auto">
          <a:xfrm>
            <a:off x="5867400" y="587692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4" name="Line 16"/>
          <p:cNvSpPr>
            <a:spLocks noChangeShapeType="1"/>
          </p:cNvSpPr>
          <p:nvPr/>
        </p:nvSpPr>
        <p:spPr bwMode="auto">
          <a:xfrm flipH="1" flipV="1">
            <a:off x="6084888" y="4365625"/>
            <a:ext cx="1727200" cy="719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5" name="Line 17"/>
          <p:cNvSpPr>
            <a:spLocks noChangeShapeType="1"/>
          </p:cNvSpPr>
          <p:nvPr/>
        </p:nvSpPr>
        <p:spPr bwMode="auto">
          <a:xfrm flipV="1">
            <a:off x="7812088" y="3644900"/>
            <a:ext cx="288925" cy="1439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6" name="Line 18"/>
          <p:cNvSpPr>
            <a:spLocks noChangeShapeType="1"/>
          </p:cNvSpPr>
          <p:nvPr/>
        </p:nvSpPr>
        <p:spPr bwMode="auto">
          <a:xfrm>
            <a:off x="4500563" y="2060575"/>
            <a:ext cx="2808287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7" name="Line 19"/>
          <p:cNvSpPr>
            <a:spLocks noChangeShapeType="1"/>
          </p:cNvSpPr>
          <p:nvPr/>
        </p:nvSpPr>
        <p:spPr bwMode="auto">
          <a:xfrm flipH="1" flipV="1">
            <a:off x="4500563" y="2060575"/>
            <a:ext cx="1223962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4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820150" cy="1296987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chemeClr val="accent2"/>
                </a:solidFill>
              </a:rPr>
              <a:t>IMAGINEA DE SINE - CHEIA PENTRU O VIAŢĂ MAI BUNĂ</a:t>
            </a:r>
            <a:endParaRPr lang="ro-RO" sz="4000" b="1" dirty="0" smtClean="0">
              <a:solidFill>
                <a:schemeClr val="accent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569325" cy="5257800"/>
          </a:xfrm>
        </p:spPr>
        <p:txBody>
          <a:bodyPr anchor="ctr"/>
          <a:lstStyle/>
          <a:p>
            <a:pPr algn="just">
              <a:lnSpc>
                <a:spcPct val="80000"/>
              </a:lnSpc>
            </a:pPr>
            <a:r>
              <a:rPr lang="it-IT" sz="2000" dirty="0" smtClean="0">
                <a:solidFill>
                  <a:schemeClr val="accent2"/>
                </a:solidFill>
              </a:rPr>
              <a:t>Studiile arata ca întelegerea psihologiei sinelui poate însemna diferenta dintre reusita si esec, dintre dragoste si ura, dintre amaraciune si fericire. Descoperirea adevaratului eu poate salva casniciile destramate, poate remodela o cariera gresita. </a:t>
            </a:r>
          </a:p>
          <a:p>
            <a:pPr algn="just">
              <a:lnSpc>
                <a:spcPct val="80000"/>
              </a:lnSpc>
            </a:pPr>
            <a:r>
              <a:rPr lang="it-IT" sz="2000" dirty="0" smtClean="0">
                <a:solidFill>
                  <a:schemeClr val="accent2"/>
                </a:solidFill>
              </a:rPr>
              <a:t>Imaginea personala este parerea noastra despre ce fel de persoana suntem, creata din propriile noastre convingeri despre noi însine. Dar majoritatea acestor convingeri despre noi însine s-au format în subconstient din experientele trecutului, din succese si esecuri, din umilinte, din triumfuri si din felul cum au reactionat altii fata de noi, mai ales în prima copilarie.</a:t>
            </a:r>
          </a:p>
          <a:p>
            <a:pPr algn="just">
              <a:lnSpc>
                <a:spcPct val="80000"/>
              </a:lnSpc>
            </a:pPr>
            <a:r>
              <a:rPr lang="it-IT" sz="2000" dirty="0" smtClean="0">
                <a:solidFill>
                  <a:schemeClr val="accent2"/>
                </a:solidFill>
              </a:rPr>
              <a:t>De îndata ce o idee sau o convingere despre noi intra în imagine, ea devine automat “adevarata” în ceea ce ne priveste. Noi nu-i putem pune la îndoiala validitatea, ci actionam conform ei ca si cum ar fi fost reala. </a:t>
            </a:r>
          </a:p>
          <a:p>
            <a:pPr algn="just">
              <a:lnSpc>
                <a:spcPct val="80000"/>
              </a:lnSpc>
            </a:pPr>
            <a:r>
              <a:rPr lang="it-IT" sz="2000" dirty="0" smtClean="0">
                <a:solidFill>
                  <a:schemeClr val="accent2"/>
                </a:solidFill>
              </a:rPr>
              <a:t>Odata construita, toate actiunile noastre sentimentele si comportamentul - chiar si capacitatile noastre - sunt întotdeauna în concordanta cu imaginea personala. Vom actiona “conform” persoanei pe care o concepem. </a:t>
            </a:r>
            <a:endParaRPr lang="ro-RO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642350" cy="4248150"/>
          </a:xfrm>
        </p:spPr>
        <p:txBody>
          <a:bodyPr anchor="b"/>
          <a:lstStyle/>
          <a:p>
            <a:pPr algn="l"/>
            <a:r>
              <a:rPr lang="ro-RO" sz="3600" b="1" dirty="0" smtClean="0">
                <a:solidFill>
                  <a:schemeClr val="accent2"/>
                </a:solidFill>
              </a:rPr>
              <a:t>Acceptarea 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o-RO" sz="3600" b="1" dirty="0" smtClean="0">
                <a:solidFill>
                  <a:schemeClr val="accent2"/>
                </a:solidFill>
              </a:rPr>
              <a:t>necondiţionată 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o-RO" sz="3600" b="1" dirty="0" smtClean="0">
                <a:solidFill>
                  <a:schemeClr val="accent2"/>
                </a:solidFill>
              </a:rPr>
              <a:t>(indiferent de performanţe) 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o-RO" sz="3600" b="1" dirty="0" smtClean="0">
                <a:solidFill>
                  <a:schemeClr val="accent2"/>
                </a:solidFill>
              </a:rPr>
              <a:t>şi gândirea pozitivă</a:t>
            </a:r>
            <a:r>
              <a:rPr lang="en-US" sz="3600" b="1" dirty="0" smtClean="0">
                <a:solidFill>
                  <a:schemeClr val="accent2"/>
                </a:solidFill>
              </a:rPr>
              <a:t> </a:t>
            </a:r>
            <a:r>
              <a:rPr lang="ro-RO" sz="3600" b="1" dirty="0" smtClean="0">
                <a:solidFill>
                  <a:schemeClr val="accent2"/>
                </a:solidFill>
              </a:rPr>
              <a:t>(convingerea 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o-RO" sz="3600" b="1" dirty="0" smtClean="0">
                <a:solidFill>
                  <a:schemeClr val="accent2"/>
                </a:solidFill>
              </a:rPr>
              <a:t>că fiecare avem ceva bun) 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o-RO" sz="3600" b="1" dirty="0" smtClean="0">
                <a:solidFill>
                  <a:schemeClr val="accent2"/>
                </a:solidFill>
              </a:rPr>
              <a:t>sunt atitudini care favorizează dezvoltarea personală</a:t>
            </a:r>
            <a:r>
              <a:rPr lang="en-US" sz="3600" b="1" dirty="0" smtClean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6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 anchor="ctr"/>
          <a:lstStyle/>
          <a:p>
            <a:pPr algn="just">
              <a:lnSpc>
                <a:spcPct val="90000"/>
              </a:lnSpc>
            </a:pPr>
            <a:r>
              <a:rPr lang="ro-RO" sz="2800" dirty="0" smtClean="0">
                <a:solidFill>
                  <a:schemeClr val="accent2"/>
                </a:solidFill>
              </a:rPr>
              <a:t>O imagine de sine pozitiva</a:t>
            </a:r>
            <a:r>
              <a:rPr lang="en-US" sz="2800" dirty="0" smtClean="0">
                <a:solidFill>
                  <a:schemeClr val="accent2"/>
                </a:solidFill>
              </a:rPr>
              <a:t>:</a:t>
            </a:r>
            <a:r>
              <a:rPr lang="ro-RO" sz="2800" dirty="0" smtClean="0">
                <a:solidFill>
                  <a:schemeClr val="accent2"/>
                </a:solidFill>
              </a:rPr>
              <a:t> 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da posibilitatea de a stabili o stacheta mai înalta pentru reusita în viata,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poate transforma într-o persoana care rezolva problemele si nu care le acumuleaza,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poate controla stresul pentru ca acesta sa nu se transforme în disperare,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poate ajuta sa obtinem relaxarea necesara sanatatii fizice,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sprijina în afirmarea spiritului si a entuziasmului pentru viata,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stimuleaza perseverenta chiar si în împrejurari dificile,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ajuta sa transformam un moment de criza într-o sansa si nu într-o înfrângere,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ro-RO" sz="2400" dirty="0" smtClean="0">
                <a:solidFill>
                  <a:schemeClr val="accent2"/>
                </a:solidFill>
              </a:rPr>
              <a:t>ne indica drumul de urmat spre o directie pozitiva.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ro-RO" sz="2800" dirty="0" smtClean="0"/>
          </a:p>
        </p:txBody>
      </p:sp>
    </p:spTree>
    <p:extLst>
      <p:ext uri="{BB962C8B-B14F-4D97-AF65-F5344CB8AC3E}">
        <p14:creationId xmlns:p14="http://schemas.microsoft.com/office/powerpoint/2010/main" val="10758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92150"/>
            <a:ext cx="8534400" cy="5689600"/>
          </a:xfrm>
        </p:spPr>
        <p:txBody>
          <a:bodyPr anchor="ctr"/>
          <a:lstStyle/>
          <a:p>
            <a:pPr marL="0" indent="0">
              <a:lnSpc>
                <a:spcPct val="80000"/>
              </a:lnSpc>
              <a:buNone/>
            </a:pPr>
            <a:r>
              <a:rPr lang="ro-RO" b="1" dirty="0" smtClean="0">
                <a:solidFill>
                  <a:schemeClr val="accent2"/>
                </a:solidFill>
              </a:rPr>
              <a:t>Dup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 cum spunea </a:t>
            </a:r>
            <a:r>
              <a:rPr lang="it-IT" b="1" dirty="0" smtClean="0">
                <a:solidFill>
                  <a:schemeClr val="accent2"/>
                </a:solidFill>
              </a:rPr>
              <a:t>un autor celebru,</a:t>
            </a:r>
            <a:r>
              <a:rPr lang="ro-RO" b="1" dirty="0" smtClean="0">
                <a:solidFill>
                  <a:schemeClr val="accent2"/>
                </a:solidFill>
              </a:rPr>
              <a:t> scopul fiecaruia dintre noi este sa traiasca mai mult si mai bine</a:t>
            </a:r>
            <a:r>
              <a:rPr lang="en-US" b="1" dirty="0" smtClean="0">
                <a:solidFill>
                  <a:schemeClr val="accent2"/>
                </a:solidFill>
              </a:rPr>
              <a:t> . . . 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ro-RO" b="1" dirty="0" smtClean="0">
                <a:solidFill>
                  <a:schemeClr val="accent2"/>
                </a:solidFill>
              </a:rPr>
              <a:t>Sa-ti </a:t>
            </a:r>
            <a:r>
              <a:rPr lang="ro-RO" b="1" dirty="0" smtClean="0">
                <a:solidFill>
                  <a:schemeClr val="accent2"/>
                </a:solidFill>
              </a:rPr>
              <a:t>traiesti cu adevarat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ro-RO" b="1" dirty="0" smtClean="0">
                <a:solidFill>
                  <a:schemeClr val="accent2"/>
                </a:solidFill>
              </a:rPr>
              <a:t>viata înseamn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, între multe alte lucruri, mai multe reusite, atingerea unor scopuri valoroase, mai multa dragoste primit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ş</a:t>
            </a:r>
            <a:r>
              <a:rPr lang="ro-RO" b="1" dirty="0" smtClean="0">
                <a:solidFill>
                  <a:schemeClr val="accent2"/>
                </a:solidFill>
              </a:rPr>
              <a:t>i d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ruit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, mai mult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 s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n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tate </a:t>
            </a:r>
            <a:r>
              <a:rPr lang="en-US" b="1" dirty="0" smtClean="0">
                <a:solidFill>
                  <a:schemeClr val="accent2"/>
                </a:solidFill>
              </a:rPr>
              <a:t>ş</a:t>
            </a:r>
            <a:r>
              <a:rPr lang="ro-RO" b="1" dirty="0" smtClean="0">
                <a:solidFill>
                  <a:schemeClr val="accent2"/>
                </a:solidFill>
              </a:rPr>
              <a:t>i bucurie, mai mult</a:t>
            </a:r>
            <a:r>
              <a:rPr lang="en-US" b="1" dirty="0" smtClean="0">
                <a:solidFill>
                  <a:schemeClr val="accent2"/>
                </a:solidFill>
              </a:rPr>
              <a:t>ă</a:t>
            </a:r>
            <a:r>
              <a:rPr lang="ro-RO" b="1" dirty="0" smtClean="0">
                <a:solidFill>
                  <a:schemeClr val="accent2"/>
                </a:solidFill>
              </a:rPr>
              <a:t> fericire pentru noi </a:t>
            </a:r>
            <a:r>
              <a:rPr lang="en-US" b="1" dirty="0" smtClean="0">
                <a:solidFill>
                  <a:schemeClr val="accent2"/>
                </a:solidFill>
              </a:rPr>
              <a:t>ş</a:t>
            </a:r>
            <a:r>
              <a:rPr lang="ro-RO" b="1" dirty="0" smtClean="0">
                <a:solidFill>
                  <a:schemeClr val="accent2"/>
                </a:solidFill>
              </a:rPr>
              <a:t>i ceilalti. 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8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685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STIMA DE SINE</vt:lpstr>
      <vt:lpstr>STIMA DE SINE POZITIVĂ</vt:lpstr>
      <vt:lpstr>STIMA DE SINE NEGATIVĂ</vt:lpstr>
      <vt:lpstr>PowerPoint Presentation</vt:lpstr>
      <vt:lpstr>IMAGINEA DE SINE - CHEIA PENTRU O VIAŢĂ MAI BUNĂ</vt:lpstr>
      <vt:lpstr>Acceptarea  necondiţionată  (indiferent de performanţe)  şi gândirea pozitivă (convingerea  că fiecare avem ceva bun)  sunt atitudini care favorizează dezvoltarea personală.</vt:lpstr>
      <vt:lpstr>PowerPoint Presentation</vt:lpstr>
      <vt:lpstr>PowerPoint Presentation</vt:lpstr>
      <vt:lpstr>PENTRU VIITOR . . 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STIMA DE SINE</dc:title>
  <dc:creator>Mihaela</dc:creator>
  <cp:lastModifiedBy>Mihaela</cp:lastModifiedBy>
  <cp:revision>3</cp:revision>
  <dcterms:created xsi:type="dcterms:W3CDTF">2006-08-16T00:00:00Z</dcterms:created>
  <dcterms:modified xsi:type="dcterms:W3CDTF">2015-08-23T11:13:55Z</dcterms:modified>
</cp:coreProperties>
</file>